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2" r:id="rId7"/>
    <p:sldId id="260" r:id="rId8"/>
    <p:sldId id="271" r:id="rId9"/>
    <p:sldId id="261" r:id="rId10"/>
    <p:sldId id="262" r:id="rId11"/>
    <p:sldId id="263" r:id="rId12"/>
    <p:sldId id="274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  <a:srgbClr val="13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58" autoAdjust="0"/>
  </p:normalViewPr>
  <p:slideViewPr>
    <p:cSldViewPr>
      <p:cViewPr>
        <p:scale>
          <a:sx n="77" d="100"/>
          <a:sy n="77" d="100"/>
        </p:scale>
        <p:origin x="-117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Strategic Managerial Accounting: hospitality, tourism &amp; events applications 6e</a:t>
            </a:r>
          </a:p>
          <a:p>
            <a:pPr lvl="0"/>
            <a:endParaRPr lang="cy-GB" dirty="0" smtClean="0"/>
          </a:p>
          <a:p>
            <a:pPr lvl="0"/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039938" y="6497638"/>
            <a:ext cx="71040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Jones 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al: </a:t>
            </a:r>
            <a:r>
              <a:rPr lang="en-GB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</a:t>
            </a:r>
            <a:r>
              <a:rPr lang="en-GB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Managerial Accounting: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Hospitality, Tourism &amp; Events Applications</a:t>
            </a:r>
            <a:r>
              <a:rPr lang="en-GB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6thedition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Goodfellow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pic>
        <p:nvPicPr>
          <p:cNvPr id="8" name="Picture 7" descr="GP_JONES_WE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260647"/>
            <a:ext cx="1276475" cy="1662841"/>
          </a:xfrm>
          <a:prstGeom prst="rect">
            <a:avLst/>
          </a:prstGeom>
        </p:spPr>
      </p:pic>
      <p:pic>
        <p:nvPicPr>
          <p:cNvPr id="9" name="Picture 8" descr="GP LOGO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6165304"/>
            <a:ext cx="504056" cy="4853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Chapter </a:t>
            </a:r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Pricing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Economists </a:t>
            </a:r>
            <a:r>
              <a:rPr lang="en-GB" b="1" dirty="0">
                <a:solidFill>
                  <a:schemeClr val="bg1"/>
                </a:solidFill>
              </a:rPr>
              <a:t>view of pricing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27196" r="24594" b="27364"/>
          <a:stretch/>
        </p:blipFill>
        <p:spPr bwMode="auto">
          <a:xfrm>
            <a:off x="755576" y="2420888"/>
            <a:ext cx="7846541" cy="33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Market </a:t>
            </a:r>
            <a:r>
              <a:rPr lang="en-GB" b="1" dirty="0">
                <a:solidFill>
                  <a:schemeClr val="bg1"/>
                </a:solidFill>
              </a:rPr>
              <a:t>based approaches to pricing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Penetration pricing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Price skimming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Loss leaders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Psychological pricing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Competitor based pricing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Flash sales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Market </a:t>
            </a:r>
            <a:r>
              <a:rPr lang="en-GB" b="1" dirty="0">
                <a:solidFill>
                  <a:schemeClr val="bg1"/>
                </a:solidFill>
              </a:rPr>
              <a:t>based approaches to pricing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25169" r="24403" b="40710"/>
          <a:stretch/>
        </p:blipFill>
        <p:spPr bwMode="auto">
          <a:xfrm>
            <a:off x="1088740" y="2108802"/>
            <a:ext cx="6966520" cy="220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33023" r="24549" b="31504"/>
          <a:stretch/>
        </p:blipFill>
        <p:spPr bwMode="auto">
          <a:xfrm>
            <a:off x="1277888" y="4296042"/>
            <a:ext cx="6588224" cy="21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064896" cy="4104456"/>
          </a:xfrm>
        </p:spPr>
        <p:txBody>
          <a:bodyPr>
            <a:normAutofit fontScale="55000" lnSpcReduction="20000"/>
          </a:bodyPr>
          <a:lstStyle/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Traditional accounting based approaches are cost based, ‘cost-plus’ so add a ‘mark-up’ to cover profit and any costs not in the ‘cost base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’.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Contribution margin pricing is useful where there are high fixed costs, therefore a high level of price discretion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Target costing uses costs in a market orientated approach to pricing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The economists perspective is that one ‘best’ price can be established for optimising returns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Market based approaches consider what the market is prepared to pay for a product, this can vary with point in the product life cycle and market positioning of the product/service. </a:t>
            </a: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Objectives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After studying this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topic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you should be able to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/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Understand the importance of the pricing decision and its impact on the business;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Develop a working knowledge of pricing methods;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Consider pricing from a financial, economic and market perspective; and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Reflect on the specific issues within hospitality, tourism and events sectors.</a:t>
            </a: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lvl="0"/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Pricing </a:t>
            </a:r>
            <a:r>
              <a:rPr lang="en-GB" b="1" dirty="0">
                <a:solidFill>
                  <a:schemeClr val="bg1"/>
                </a:solidFill>
              </a:rPr>
              <a:t>approaches</a:t>
            </a:r>
            <a:r>
              <a:rPr lang="en-GB" b="1" dirty="0"/>
              <a:t/>
            </a:r>
            <a:br>
              <a:rPr lang="en-GB" b="1" dirty="0"/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Financial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Economic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Market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Financial </a:t>
            </a:r>
            <a:r>
              <a:rPr lang="en-GB" b="1" dirty="0">
                <a:solidFill>
                  <a:schemeClr val="bg1"/>
                </a:solidFill>
              </a:rPr>
              <a:t>approach to pricing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576064"/>
          </a:xfrm>
        </p:spPr>
        <p:txBody>
          <a:bodyPr/>
          <a:lstStyle/>
          <a:p>
            <a:pPr algn="l"/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</a:rPr>
              <a:t>Costs </a:t>
            </a:r>
            <a:r>
              <a:rPr lang="en-US" sz="2800" b="0" dirty="0">
                <a:solidFill>
                  <a:schemeClr val="tx2">
                    <a:lumMod val="75000"/>
                  </a:schemeClr>
                </a:solidFill>
              </a:rPr>
              <a:t>+ Mark-up = Selling </a:t>
            </a:r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</a:rPr>
              <a:t>Price</a:t>
            </a:r>
          </a:p>
          <a:p>
            <a:pPr algn="l"/>
            <a:endParaRPr lang="en-US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0" t="18412" r="12817" b="16554"/>
          <a:stretch/>
        </p:blipFill>
        <p:spPr bwMode="auto">
          <a:xfrm>
            <a:off x="1115616" y="2564904"/>
            <a:ext cx="7744557" cy="3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Financial </a:t>
            </a:r>
            <a:r>
              <a:rPr lang="en-GB" b="1" dirty="0">
                <a:solidFill>
                  <a:schemeClr val="bg1"/>
                </a:solidFill>
              </a:rPr>
              <a:t>approach to pricing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576064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</a:rPr>
              <a:t>Difference between mark-up and gross profit</a:t>
            </a:r>
            <a:endParaRPr lang="en-US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11149" r="12722" b="26351"/>
          <a:stretch/>
        </p:blipFill>
        <p:spPr bwMode="auto">
          <a:xfrm>
            <a:off x="1043608" y="2510898"/>
            <a:ext cx="7272808" cy="389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Financial </a:t>
            </a:r>
            <a:r>
              <a:rPr lang="en-GB" b="1" dirty="0">
                <a:solidFill>
                  <a:schemeClr val="bg1"/>
                </a:solidFill>
              </a:rPr>
              <a:t>approach to pricing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57606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</a:rPr>
              <a:t>Price discretion varies with proportion of fixed costs</a:t>
            </a:r>
            <a:endParaRPr lang="en-US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36486" r="14337" b="10980"/>
          <a:stretch/>
        </p:blipFill>
        <p:spPr bwMode="auto">
          <a:xfrm>
            <a:off x="539552" y="2420888"/>
            <a:ext cx="82464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Cost-plus </a:t>
            </a:r>
            <a:r>
              <a:rPr lang="en-US" b="1" dirty="0">
                <a:solidFill>
                  <a:schemeClr val="bg1"/>
                </a:solidFill>
              </a:rPr>
              <a:t>v. contribution margin pricing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29154"/>
              </p:ext>
            </p:extLst>
          </p:nvPr>
        </p:nvGraphicFramePr>
        <p:xfrm>
          <a:off x="683568" y="2132855"/>
          <a:ext cx="7992889" cy="361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638"/>
                <a:gridCol w="3259408"/>
                <a:gridCol w="3133843"/>
              </a:tblGrid>
              <a:tr h="169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Cost-plus pricing</a:t>
                      </a: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Contribution margin pricing</a:t>
                      </a:r>
                    </a:p>
                  </a:txBody>
                  <a:tcPr marL="60953" marR="60953" marT="0" marB="0"/>
                </a:tc>
              </a:tr>
              <a:tr h="137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Arguments for</a:t>
                      </a: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Forms a logical basis to recover total costs;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Simple to understand and safe to use;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 provides a ‘fair’ profit; and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 encourages price stability, whereas constant short-term price changes may prejudice long-term objectives.</a:t>
                      </a: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 allows scope over the pricing decision between a floor and ceiling price;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 maximises contribution where price is elastic; and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Marginal costs are said to more accurately reflect the future.</a:t>
                      </a:r>
                    </a:p>
                  </a:txBody>
                  <a:tcPr marL="60953" marR="609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2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Cost-plus </a:t>
            </a:r>
            <a:r>
              <a:rPr lang="en-US" b="1" dirty="0">
                <a:solidFill>
                  <a:schemeClr val="bg1"/>
                </a:solidFill>
              </a:rPr>
              <a:t>v. contribution margin </a:t>
            </a:r>
            <a:r>
              <a:rPr lang="en-US" b="1" dirty="0" smtClean="0">
                <a:solidFill>
                  <a:schemeClr val="bg1"/>
                </a:solidFill>
              </a:rPr>
              <a:t>pricing (2)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03891"/>
              </p:ext>
            </p:extLst>
          </p:nvPr>
        </p:nvGraphicFramePr>
        <p:xfrm>
          <a:off x="611560" y="1988840"/>
          <a:ext cx="7992889" cy="3955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3672408"/>
                <a:gridCol w="3240361"/>
              </a:tblGrid>
              <a:tr h="488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Cost-plus pricing</a:t>
                      </a: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Contribution margin pricing</a:t>
                      </a:r>
                    </a:p>
                  </a:txBody>
                  <a:tcPr marL="60953" marR="60953" marT="0" marB="0"/>
                </a:tc>
              </a:tr>
              <a:tr h="2452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Criticisms against</a:t>
                      </a: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Ignores what customers are prepared to pay, suggesting the ‘correct’ price is costs plus assumed mark-up;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 involves circular reasoning – costs depend on volume, but volume is influenced by price;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Having multi-products/services renders allocation of fixed costs meaningless;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 ignores competitors prices, sales will normally go to the lowest priced provider if product/service is comparable; and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 exaggerates the precision by which costs may be allocated.</a:t>
                      </a: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Practical difficulties encountered with establishing the demand curve (setting price too high or too low);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Difficulty in separating fixed and variable costs;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Constant price changes could affect stability; and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Competition could lead to low margin returns, so fixed costs are not covered.</a:t>
                      </a:r>
                    </a:p>
                  </a:txBody>
                  <a:tcPr marL="60953" marR="609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4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Pricing </a:t>
            </a:r>
            <a:r>
              <a:rPr lang="en-GB" b="1" dirty="0" smtClean="0">
                <a:solidFill>
                  <a:schemeClr val="bg1"/>
                </a:solidFill>
              </a:rPr>
              <a:t>using </a:t>
            </a:r>
            <a:r>
              <a:rPr lang="en-GB" b="1" dirty="0">
                <a:solidFill>
                  <a:schemeClr val="bg1"/>
                </a:solidFill>
              </a:rPr>
              <a:t>target costing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company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wishes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to generate a 65% contribution towards fixed costs and profit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.  Its selling price is set at £50 by the market.</a:t>
            </a:r>
          </a:p>
          <a:p>
            <a:pPr algn="l"/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2600" b="0" dirty="0">
                <a:solidFill>
                  <a:schemeClr val="tx2">
                    <a:lumMod val="75000"/>
                  </a:schemeClr>
                </a:solidFill>
              </a:rPr>
              <a:t>Selling price = </a:t>
            </a:r>
            <a:r>
              <a:rPr lang="en-GB" sz="2600" b="0" dirty="0" smtClean="0">
                <a:solidFill>
                  <a:schemeClr val="tx2">
                    <a:lumMod val="75000"/>
                  </a:schemeClr>
                </a:solidFill>
              </a:rPr>
              <a:t>					£ 50 </a:t>
            </a:r>
            <a:endParaRPr lang="en-GB" sz="2600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2600" b="0" dirty="0">
                <a:solidFill>
                  <a:schemeClr val="tx2">
                    <a:lumMod val="75000"/>
                  </a:schemeClr>
                </a:solidFill>
              </a:rPr>
              <a:t>Contribution = £50*65% = </a:t>
            </a:r>
            <a:r>
              <a:rPr lang="en-GB" sz="2600" b="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GB" sz="2600" b="0" u="sng" dirty="0" smtClean="0">
                <a:solidFill>
                  <a:schemeClr val="tx2">
                    <a:lumMod val="75000"/>
                  </a:schemeClr>
                </a:solidFill>
              </a:rPr>
              <a:t>£(32.50) </a:t>
            </a:r>
            <a:endParaRPr lang="en-GB" sz="2600" b="0" u="sng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2600" b="0" dirty="0">
                <a:solidFill>
                  <a:schemeClr val="tx2">
                    <a:lumMod val="75000"/>
                  </a:schemeClr>
                </a:solidFill>
              </a:rPr>
              <a:t>Target variable costs = £50-£32.50 = </a:t>
            </a:r>
            <a:r>
              <a:rPr lang="en-GB" sz="2600" b="0" dirty="0" smtClean="0">
                <a:solidFill>
                  <a:schemeClr val="tx2">
                    <a:lumMod val="75000"/>
                  </a:schemeClr>
                </a:solidFill>
              </a:rPr>
              <a:t>£ 17.50</a:t>
            </a:r>
            <a:endParaRPr lang="en-GB" sz="2600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488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Chapter 6</vt:lpstr>
      <vt:lpstr> Objectives </vt:lpstr>
      <vt:lpstr> Pricing approaches  </vt:lpstr>
      <vt:lpstr>Financial approach to pricing</vt:lpstr>
      <vt:lpstr>Financial approach to pricing</vt:lpstr>
      <vt:lpstr>Financial approach to pricing</vt:lpstr>
      <vt:lpstr>Cost-plus v. contribution margin pricing </vt:lpstr>
      <vt:lpstr>Cost-plus v. contribution margin pricing (2) </vt:lpstr>
      <vt:lpstr> Pricing using target costing  </vt:lpstr>
      <vt:lpstr> Economists view of pricing  </vt:lpstr>
      <vt:lpstr>Market based approaches to pricing </vt:lpstr>
      <vt:lpstr>Market based approaches to pricing 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</dc:creator>
  <cp:lastModifiedBy>TAJ</cp:lastModifiedBy>
  <cp:revision>10</cp:revision>
  <dcterms:created xsi:type="dcterms:W3CDTF">2012-08-01T20:46:07Z</dcterms:created>
  <dcterms:modified xsi:type="dcterms:W3CDTF">2012-08-26T11:00:10Z</dcterms:modified>
</cp:coreProperties>
</file>